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54"/>
  </p:notesMasterIdLst>
  <p:handoutMasterIdLst>
    <p:handoutMasterId r:id="rId55"/>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23" r:id="rId51"/>
    <p:sldId id="324" r:id="rId52"/>
    <p:sldId id="325" r:id="rId53"/>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
      <p:font typeface="Cambria Math" panose="02040503050406030204" pitchFamily="18" charset="0"/>
      <p:regular r:id="rId62"/>
    </p:embeddedFont>
    <p:embeddedFont>
      <p:font typeface="Nunito" panose="00000500000000000000" pitchFamily="2" charset="0"/>
      <p:regular r:id="rId63"/>
      <p:bold r:id="rId64"/>
      <p:italic r:id="rId65"/>
      <p:boldItalic r:id="rId66"/>
    </p:embeddedFont>
    <p:embeddedFont>
      <p:font typeface="Nunito Bold" panose="00000800000000000000" pitchFamily="2" charset="0"/>
      <p:bold r:id="rId67"/>
    </p:embeddedFont>
    <p:embeddedFont>
      <p:font typeface="Nunito Light" panose="00000400000000000000" pitchFamily="2" charset="0"/>
      <p:regular r:id="rId68"/>
      <p:italic r:id="rId69"/>
    </p:embeddedFont>
    <p:embeddedFont>
      <p:font typeface="Nunito SemiBold" panose="00000700000000000000" pitchFamily="2" charset="0"/>
      <p:bold r:id="rId70"/>
      <p:boldItalic r:id="rId71"/>
    </p:embeddedFont>
    <p:embeddedFont>
      <p:font typeface="標楷體" panose="03000509000000000000" pitchFamily="65" charset="-120"/>
      <p:regular r:id="rId72"/>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7DBB3"/>
    <a:srgbClr val="6FC39B"/>
    <a:srgbClr val="57AB83"/>
    <a:srgbClr val="3F936B"/>
    <a:srgbClr val="00B050"/>
    <a:srgbClr val="7030A0"/>
    <a:srgbClr val="7F6000"/>
    <a:srgbClr val="C000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825" autoAdjust="0"/>
  </p:normalViewPr>
  <p:slideViewPr>
    <p:cSldViewPr snapToGrid="0">
      <p:cViewPr>
        <p:scale>
          <a:sx n="75" d="100"/>
          <a:sy n="75" d="100"/>
        </p:scale>
        <p:origin x="1356" y="91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handoutMaster" Target="handoutMasters/handout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Group</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Bad sequencing</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endParaRPr lang="zh-TW"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Group</a:t>
            </a:r>
            <a:r>
              <a:rPr lang="en-US" altLang="zh-TW" baseline="0"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Rank</a:t>
            </a:r>
            <a:r>
              <a:rPr lang="en-US" altLang="zh-TW" baseline="0"/>
              <a:t> BCD</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331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BCD</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8676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2022/11/22</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58.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3549806416"/>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rPr>
                        <a:t>Animal</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Size</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Color</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1805418320"/>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mn-lt"/>
                          <a:ea typeface="+mn-ea"/>
                          <a:cs typeface="+mn-cs"/>
                        </a:rPr>
                        <a:t>PC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382441684"/>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No.</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a:t>
                      </a:r>
                      <a:r>
                        <a:rPr lang="zh-TW" altLang="en-US" sz="1400" b="1" kern="1200" dirty="0">
                          <a:solidFill>
                            <a:schemeClr val="tx1"/>
                          </a:solidFill>
                          <a:latin typeface="+mj-lt"/>
                          <a:ea typeface="+mn-ea"/>
                          <a:cs typeface="+mn-cs"/>
                        </a:rPr>
                        <a:t> </a:t>
                      </a:r>
                      <a:r>
                        <a:rPr lang="en-US" altLang="zh-TW" sz="1400" b="1" kern="1200" dirty="0">
                          <a:solidFill>
                            <a:schemeClr val="tx1"/>
                          </a:solidFill>
                          <a:latin typeface="+mj-lt"/>
                          <a:ea typeface="+mn-ea"/>
                          <a:cs typeface="+mn-cs"/>
                        </a:rPr>
                        <a:t>1</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mj-lt"/>
                          <a:ea typeface="+mn-ea"/>
                          <a:cs typeface="+mn-cs"/>
                        </a:rPr>
                        <a:t>PC 2</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 3</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 </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0.562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0.642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0.047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0.486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0.496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0.348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0.311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0.351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0.302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0.202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0.229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0.187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0.199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0.153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0.183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0.152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0.091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0.074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0.060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0.056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0.015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0.009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2870239589"/>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1591416120"/>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65471563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1455058" y="455839"/>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293718378"/>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575923055"/>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682605412"/>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732508902"/>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88891591"/>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37688981"/>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168261978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2916595513"/>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2750498969"/>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3271609442"/>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2471633013"/>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309010992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257923652"/>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239712015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1263775670"/>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377148191"/>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879122620"/>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3504960581"/>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555751088"/>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mn-lt"/>
                          <a:ea typeface="+mn-ea"/>
                          <a:cs typeface="+mn-cs"/>
                        </a:rPr>
                        <a:t>Sequenced Column Group</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BCD</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Type</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rPr>
                        <a:t>Blue</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Tuna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Tiny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Toad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Green</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Cod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Sample 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2</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3321976090"/>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3210865088"/>
              </p:ext>
            </p:extLst>
          </p:nvPr>
        </p:nvGraphicFramePr>
        <p:xfrm>
          <a:off x="6551391" y="1877209"/>
          <a:ext cx="7200000" cy="19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1031493397"/>
              </p:ext>
            </p:extLst>
          </p:nvPr>
        </p:nvGraphicFramePr>
        <p:xfrm>
          <a:off x="6551391" y="257209"/>
          <a:ext cx="7200000" cy="162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853797638"/>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rPr>
                        <a:t>Decimal digit</a:t>
                      </a:r>
                      <a:endParaRPr lang="zh-TW" altLang="en-US" sz="1600"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rPr>
                        <a:t>BCD Code</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rPr>
                        <a:t>8421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4221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5421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rPr>
                        <a:t>2</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rPr>
                        <a:t>3</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rPr>
                        <a:t>4</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rPr>
                        <a:t>5</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rPr>
                        <a:t>6</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rPr>
                        <a:t>7</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rPr>
                        <a:t>8</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43443870"/>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mn-lt"/>
                          <a:ea typeface="+mn-ea"/>
                          <a:cs typeface="+mn-cs"/>
                        </a:rPr>
                        <a:t>samples</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X</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Y</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Z</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x.2</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y.9</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z.4</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rPr>
                        <a:t>2</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z.2</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rPr>
                        <a:t>3</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x.9</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z.6</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rPr>
                        <a:t>4</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x.5</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y.7</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rPr>
                        <a:t>5</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x.3</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rPr>
                        <a:t>6</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x.5</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y.6</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z.3</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rPr>
                        <a:t>7</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x.7</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y.5</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z.4</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rPr>
                        <a:t>3300</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x.4</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1314692605"/>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mn-lt"/>
                          <a:ea typeface="+mn-ea"/>
                          <a:cs typeface="+mn-cs"/>
                        </a:rPr>
                        <a:t>samples</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rPr>
                        <a:t>x.1</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rPr>
                        <a:t>x.2</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rPr>
                        <a:t>x.3</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rPr>
                        <a:t>x.4</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rPr>
                        <a:t>x.5</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x.6</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z.9</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mn-lt"/>
                          <a:ea typeface="+mn-ea"/>
                          <a:cs typeface="+mn-cs"/>
                        </a:rPr>
                        <a:t>z.10</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rPr>
                        <a:t>2</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rPr>
                        <a:t>3</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rPr>
                        <a:t>4</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rPr>
                        <a:t>5</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rPr>
                        <a:t>6</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rPr>
                        <a:t>7</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rPr>
                        <a:t>3300</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419241" y="2810619"/>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6335E59-6432-4AB8-AA1A-73F185FBBCD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B9AFEAE4-9FC7-4785-946F-B1EE02E2A86A}"/>
              </a:ext>
            </a:extLst>
          </p:cNvPr>
          <p:cNvPicPr>
            <a:picLocks noChangeAspect="1"/>
          </p:cNvPicPr>
          <p:nvPr/>
        </p:nvPicPr>
        <p:blipFill>
          <a:blip r:embed="rId2"/>
          <a:stretch>
            <a:fillRect/>
          </a:stretch>
        </p:blipFill>
        <p:spPr>
          <a:xfrm>
            <a:off x="-9230181" y="-324227"/>
            <a:ext cx="13860000" cy="6028297"/>
          </a:xfrm>
          <a:prstGeom prst="rect">
            <a:avLst/>
          </a:prstGeom>
        </p:spPr>
      </p:pic>
      <p:graphicFrame>
        <p:nvGraphicFramePr>
          <p:cNvPr id="6" name="表格 5">
            <a:extLst>
              <a:ext uri="{FF2B5EF4-FFF2-40B4-BE49-F238E27FC236}">
                <a16:creationId xmlns:a16="http://schemas.microsoft.com/office/drawing/2014/main" id="{1053AACC-F972-48FC-90E2-B5E115AD3035}"/>
              </a:ext>
            </a:extLst>
          </p:cNvPr>
          <p:cNvGraphicFramePr>
            <a:graphicFrameLocks noGrp="1"/>
          </p:cNvGraphicFramePr>
          <p:nvPr>
            <p:extLst>
              <p:ext uri="{D42A27DB-BD31-4B8C-83A1-F6EECF244321}">
                <p14:modId xmlns:p14="http://schemas.microsoft.com/office/powerpoint/2010/main" val="124864477"/>
              </p:ext>
            </p:extLst>
          </p:nvPr>
        </p:nvGraphicFramePr>
        <p:xfrm>
          <a:off x="-9192073" y="5608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7" name="圖片 6">
            <a:extLst>
              <a:ext uri="{FF2B5EF4-FFF2-40B4-BE49-F238E27FC236}">
                <a16:creationId xmlns:a16="http://schemas.microsoft.com/office/drawing/2014/main" id="{18818B01-E7AF-4511-98BA-CA1A5E71A55D}"/>
              </a:ext>
            </a:extLst>
          </p:cNvPr>
          <p:cNvPicPr>
            <a:picLocks/>
          </p:cNvPicPr>
          <p:nvPr/>
        </p:nvPicPr>
        <p:blipFill>
          <a:blip r:embed="rId3"/>
          <a:stretch>
            <a:fillRect/>
          </a:stretch>
        </p:blipFill>
        <p:spPr>
          <a:xfrm>
            <a:off x="-1567972" y="-3599213"/>
            <a:ext cx="12960000" cy="5400000"/>
          </a:xfrm>
          <a:prstGeom prst="rect">
            <a:avLst/>
          </a:prstGeom>
        </p:spPr>
      </p:pic>
      <p:graphicFrame>
        <p:nvGraphicFramePr>
          <p:cNvPr id="8" name="表格 7">
            <a:extLst>
              <a:ext uri="{FF2B5EF4-FFF2-40B4-BE49-F238E27FC236}">
                <a16:creationId xmlns:a16="http://schemas.microsoft.com/office/drawing/2014/main" id="{9E997B64-758D-4A8C-BE61-737DD8DBF3F8}"/>
              </a:ext>
            </a:extLst>
          </p:cNvPr>
          <p:cNvGraphicFramePr>
            <a:graphicFrameLocks noGrp="1"/>
          </p:cNvGraphicFramePr>
          <p:nvPr>
            <p:extLst>
              <p:ext uri="{D42A27DB-BD31-4B8C-83A1-F6EECF244321}">
                <p14:modId xmlns:p14="http://schemas.microsoft.com/office/powerpoint/2010/main" val="4087875707"/>
              </p:ext>
            </p:extLst>
          </p:nvPr>
        </p:nvGraphicFramePr>
        <p:xfrm>
          <a:off x="12594771" y="4947744"/>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graphicFrame>
        <p:nvGraphicFramePr>
          <p:cNvPr id="10" name="表格 9">
            <a:extLst>
              <a:ext uri="{FF2B5EF4-FFF2-40B4-BE49-F238E27FC236}">
                <a16:creationId xmlns:a16="http://schemas.microsoft.com/office/drawing/2014/main" id="{6F91EF48-A844-4D7A-8C37-B4CDFBCDEDA2}"/>
              </a:ext>
            </a:extLst>
          </p:cNvPr>
          <p:cNvGraphicFramePr>
            <a:graphicFrameLocks noGrp="1"/>
          </p:cNvGraphicFramePr>
          <p:nvPr>
            <p:extLst>
              <p:ext uri="{D42A27DB-BD31-4B8C-83A1-F6EECF244321}">
                <p14:modId xmlns:p14="http://schemas.microsoft.com/office/powerpoint/2010/main" val="3162583203"/>
              </p:ext>
            </p:extLst>
          </p:nvPr>
        </p:nvGraphicFramePr>
        <p:xfrm>
          <a:off x="10919070" y="-762688"/>
          <a:ext cx="945916" cy="5400000"/>
        </p:xfrm>
        <a:graphic>
          <a:graphicData uri="http://schemas.openxmlformats.org/drawingml/2006/table">
            <a:tbl>
              <a:tblPr/>
              <a:tblGrid>
                <a:gridCol w="374416">
                  <a:extLst>
                    <a:ext uri="{9D8B030D-6E8A-4147-A177-3AD203B41FA5}">
                      <a16:colId xmlns:a16="http://schemas.microsoft.com/office/drawing/2014/main" val="314917972"/>
                    </a:ext>
                  </a:extLst>
                </a:gridCol>
                <a:gridCol w="571500">
                  <a:extLst>
                    <a:ext uri="{9D8B030D-6E8A-4147-A177-3AD203B41FA5}">
                      <a16:colId xmlns:a16="http://schemas.microsoft.com/office/drawing/2014/main" val="2460579399"/>
                    </a:ext>
                  </a:extLst>
                </a:gridCol>
              </a:tblGrid>
              <a:tr h="367569">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2428138314"/>
                  </a:ext>
                </a:extLst>
              </a:tr>
              <a:tr h="36756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119205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981144985"/>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298536292"/>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314697474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87489426"/>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367372041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447908885"/>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563095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380207015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2111780360"/>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2213047951"/>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155459810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126367406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157138661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4219540808"/>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155812260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9214982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577799087"/>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4279655406"/>
                  </a:ext>
                </a:extLst>
              </a:tr>
            </a:tbl>
          </a:graphicData>
        </a:graphic>
      </p:graphicFrame>
    </p:spTree>
    <p:extLst>
      <p:ext uri="{BB962C8B-B14F-4D97-AF65-F5344CB8AC3E}">
        <p14:creationId xmlns:p14="http://schemas.microsoft.com/office/powerpoint/2010/main" val="387194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C4FE23-E542-4998-B0C8-D07F5673941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57E26A7D-936A-4F45-9521-B081C979D7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4172C825-5CEA-4EB6-9D7B-5CA4767FD392}"/>
              </a:ext>
            </a:extLst>
          </p:cNvPr>
          <p:cNvPicPr>
            <a:picLocks/>
          </p:cNvPicPr>
          <p:nvPr/>
        </p:nvPicPr>
        <p:blipFill>
          <a:blip r:embed="rId2"/>
          <a:stretch>
            <a:fillRect/>
          </a:stretch>
        </p:blipFill>
        <p:spPr>
          <a:xfrm>
            <a:off x="-1257300" y="-783630"/>
            <a:ext cx="13758185" cy="6030000"/>
          </a:xfrm>
          <a:prstGeom prst="rect">
            <a:avLst/>
          </a:prstGeom>
        </p:spPr>
      </p:pic>
      <p:graphicFrame>
        <p:nvGraphicFramePr>
          <p:cNvPr id="5" name="表格 4">
            <a:extLst>
              <a:ext uri="{FF2B5EF4-FFF2-40B4-BE49-F238E27FC236}">
                <a16:creationId xmlns:a16="http://schemas.microsoft.com/office/drawing/2014/main" id="{AD427B7C-FA40-41EF-BE83-08B7720D70D1}"/>
              </a:ext>
            </a:extLst>
          </p:cNvPr>
          <p:cNvGraphicFramePr>
            <a:graphicFrameLocks noGrp="1"/>
          </p:cNvGraphicFramePr>
          <p:nvPr>
            <p:extLst>
              <p:ext uri="{D42A27DB-BD31-4B8C-83A1-F6EECF244321}">
                <p14:modId xmlns:p14="http://schemas.microsoft.com/office/powerpoint/2010/main" val="2791392174"/>
              </p:ext>
            </p:extLst>
          </p:nvPr>
        </p:nvGraphicFramePr>
        <p:xfrm>
          <a:off x="-13307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94281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4188DB-FD05-4A7A-9A19-111DB6D024C3}"/>
              </a:ext>
            </a:extLst>
          </p:cNvPr>
          <p:cNvPicPr>
            <a:picLocks noChangeAspect="1"/>
          </p:cNvPicPr>
          <p:nvPr/>
        </p:nvPicPr>
        <p:blipFill>
          <a:blip r:embed="rId2"/>
          <a:stretch>
            <a:fillRect/>
          </a:stretch>
        </p:blipFill>
        <p:spPr>
          <a:xfrm>
            <a:off x="-1206501" y="-738952"/>
            <a:ext cx="13732785" cy="5961778"/>
          </a:xfrm>
          <a:prstGeom prst="rect">
            <a:avLst/>
          </a:prstGeom>
        </p:spPr>
      </p:pic>
      <p:sp>
        <p:nvSpPr>
          <p:cNvPr id="3" name="頁尾版面配置區 2">
            <a:extLst>
              <a:ext uri="{FF2B5EF4-FFF2-40B4-BE49-F238E27FC236}">
                <a16:creationId xmlns:a16="http://schemas.microsoft.com/office/drawing/2014/main" id="{E3537714-E6B6-456A-9802-BBE8B653210C}"/>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EB303D07-6C69-4986-BB9C-DEB161FC4A45}"/>
              </a:ext>
            </a:extLst>
          </p:cNvPr>
          <p:cNvGraphicFramePr>
            <a:graphicFrameLocks noGrp="1"/>
          </p:cNvGraphicFramePr>
          <p:nvPr>
            <p:extLst>
              <p:ext uri="{D42A27DB-BD31-4B8C-83A1-F6EECF244321}">
                <p14:modId xmlns:p14="http://schemas.microsoft.com/office/powerpoint/2010/main" val="3520299878"/>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4284996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5957</TotalTime>
  <Words>5997</Words>
  <Application>Microsoft Office PowerPoint</Application>
  <PresentationFormat>寬螢幕</PresentationFormat>
  <Paragraphs>2924</Paragraphs>
  <Slides>52</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52</vt:i4>
      </vt:variant>
    </vt:vector>
  </HeadingPairs>
  <TitlesOfParts>
    <vt:vector size="64" baseType="lpstr">
      <vt:lpstr>Calibri Light</vt:lpstr>
      <vt:lpstr>新細明體</vt:lpstr>
      <vt:lpstr>標楷體</vt:lpstr>
      <vt:lpstr>Nunito SemiBold</vt:lpstr>
      <vt:lpstr>Calibri</vt:lpstr>
      <vt:lpstr>Cambria Math</vt:lpstr>
      <vt:lpstr>Arial</vt:lpstr>
      <vt:lpstr>Nunito Bold</vt:lpstr>
      <vt:lpstr>Nunito Light</vt:lpstr>
      <vt:lpstr>Nunito</vt:lpstr>
      <vt:lpstr>Times New Roman</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329</cp:revision>
  <dcterms:created xsi:type="dcterms:W3CDTF">2022-10-26T08:15:37Z</dcterms:created>
  <dcterms:modified xsi:type="dcterms:W3CDTF">2022-11-22T16:40:37Z</dcterms:modified>
</cp:coreProperties>
</file>